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F3BB6F-38C6-48FC-A3FD-C267F4283DC7}" type="datetimeFigureOut">
              <a:rPr lang="en-US" smtClean="0"/>
              <a:t>8/19/2020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139605-7B54-49A0-87A5-56E13E9376C9}" type="slidenum">
              <a:rPr lang="en-US" smtClean="0"/>
              <a:t>‹#›</a:t>
            </a:fld>
            <a:endParaRPr lang="en-US"/>
          </a:p>
        </p:txBody>
      </p:sp>
    </p:spTree>
    <p:extLst>
      <p:ext uri="{BB962C8B-B14F-4D97-AF65-F5344CB8AC3E}">
        <p14:creationId xmlns:p14="http://schemas.microsoft.com/office/powerpoint/2010/main" val="2775312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8f4ba7768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8f4ba7768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200" b="1" i="1" u="sng">
                <a:solidFill>
                  <a:srgbClr val="0000FF"/>
                </a:solidFill>
                <a:latin typeface="Open Sans"/>
                <a:ea typeface="Open Sans"/>
                <a:cs typeface="Open Sans"/>
                <a:sym typeface="Open Sans"/>
              </a:rPr>
              <a:t>Hannah</a:t>
            </a:r>
            <a:endParaRPr sz="1200" b="1" i="1" u="sng">
              <a:solidFill>
                <a:srgbClr val="0000FF"/>
              </a:solidFill>
              <a:latin typeface="Open Sans"/>
              <a:ea typeface="Open Sans"/>
              <a:cs typeface="Open Sans"/>
              <a:sym typeface="Open Sans"/>
            </a:endParaRPr>
          </a:p>
          <a:p>
            <a:pPr marL="0" lvl="0" indent="0" algn="l" rtl="0">
              <a:lnSpc>
                <a:spcPct val="100000"/>
              </a:lnSpc>
              <a:spcBef>
                <a:spcPts val="0"/>
              </a:spcBef>
              <a:spcAft>
                <a:spcPts val="0"/>
              </a:spcAft>
              <a:buNone/>
            </a:pPr>
            <a:endParaRPr sz="1200" b="1" i="1">
              <a:latin typeface="Open Sans"/>
              <a:ea typeface="Open Sans"/>
              <a:cs typeface="Open Sans"/>
              <a:sym typeface="Open Sans"/>
            </a:endParaRPr>
          </a:p>
          <a:p>
            <a:pPr marL="0" lvl="0" indent="0" algn="l" rtl="0">
              <a:lnSpc>
                <a:spcPct val="100000"/>
              </a:lnSpc>
              <a:spcBef>
                <a:spcPts val="0"/>
              </a:spcBef>
              <a:spcAft>
                <a:spcPts val="0"/>
              </a:spcAft>
              <a:buNone/>
            </a:pPr>
            <a:r>
              <a:rPr lang="en" sz="1200" b="1" i="1">
                <a:latin typeface="Open Sans"/>
                <a:ea typeface="Open Sans"/>
                <a:cs typeface="Open Sans"/>
                <a:sym typeface="Open Sans"/>
              </a:rPr>
              <a:t>Additional info: </a:t>
            </a:r>
            <a:endParaRPr sz="1200" b="1" i="1">
              <a:latin typeface="Open Sans"/>
              <a:ea typeface="Open Sans"/>
              <a:cs typeface="Open Sans"/>
              <a:sym typeface="Open Sans"/>
            </a:endParaRPr>
          </a:p>
          <a:p>
            <a:pPr marL="457200" lvl="0" indent="-292100" algn="l" rtl="0">
              <a:lnSpc>
                <a:spcPct val="100000"/>
              </a:lnSpc>
              <a:spcBef>
                <a:spcPts val="0"/>
              </a:spcBef>
              <a:spcAft>
                <a:spcPts val="0"/>
              </a:spcAft>
              <a:buSzPts val="1000"/>
              <a:buFont typeface="Open Sans Light"/>
              <a:buChar char="●"/>
            </a:pPr>
            <a:r>
              <a:rPr lang="en" sz="1000">
                <a:latin typeface="Open Sans Light"/>
                <a:ea typeface="Open Sans Light"/>
                <a:cs typeface="Open Sans Light"/>
                <a:sym typeface="Open Sans Light"/>
              </a:rPr>
              <a:t>Our goal is to have a team of volunteers who will each take an active role in providing support to our peers</a:t>
            </a:r>
            <a:endParaRPr sz="1000">
              <a:latin typeface="Open Sans Light"/>
              <a:ea typeface="Open Sans Light"/>
              <a:cs typeface="Open Sans Light"/>
              <a:sym typeface="Open Sans Light"/>
            </a:endParaRPr>
          </a:p>
          <a:p>
            <a:pPr marL="457200" lvl="0" indent="-292100" algn="l" rtl="0">
              <a:lnSpc>
                <a:spcPct val="100000"/>
              </a:lnSpc>
              <a:spcBef>
                <a:spcPts val="0"/>
              </a:spcBef>
              <a:spcAft>
                <a:spcPts val="0"/>
              </a:spcAft>
              <a:buSzPts val="1000"/>
              <a:buFont typeface="Open Sans Light"/>
              <a:buChar char="●"/>
            </a:pPr>
            <a:r>
              <a:rPr lang="en" sz="1000">
                <a:latin typeface="Open Sans Light"/>
                <a:ea typeface="Open Sans Light"/>
                <a:cs typeface="Open Sans Light"/>
                <a:sym typeface="Open Sans Light"/>
              </a:rPr>
              <a:t>Peers searching for support will complete an online submission form through our new website. They’ll then be connected to a volunteer who will provide confidential support through video calls, phone calle, emails, or text messaging. </a:t>
            </a:r>
            <a:endParaRPr sz="1000">
              <a:latin typeface="Open Sans Light"/>
              <a:ea typeface="Open Sans Light"/>
              <a:cs typeface="Open Sans Light"/>
              <a:sym typeface="Open Sans Light"/>
            </a:endParaRPr>
          </a:p>
          <a:p>
            <a:pPr marL="457200" lvl="0" indent="-292100" algn="l" rtl="0">
              <a:lnSpc>
                <a:spcPct val="100000"/>
              </a:lnSpc>
              <a:spcBef>
                <a:spcPts val="0"/>
              </a:spcBef>
              <a:spcAft>
                <a:spcPts val="0"/>
              </a:spcAft>
              <a:buSzPts val="1000"/>
              <a:buFont typeface="Open Sans Light"/>
              <a:buChar char="●"/>
            </a:pPr>
            <a:r>
              <a:rPr lang="en" sz="1000">
                <a:solidFill>
                  <a:srgbClr val="2E2F32"/>
                </a:solidFill>
                <a:highlight>
                  <a:srgbClr val="FFFFFF"/>
                </a:highlight>
                <a:latin typeface="Open Sans Light"/>
                <a:ea typeface="Open Sans Light"/>
                <a:cs typeface="Open Sans Light"/>
                <a:sym typeface="Open Sans Light"/>
              </a:rPr>
              <a:t>During one-on-one sessions, assigned PSN volunteers will provide individual mentorship, a listening ear, and advice or suggestions to help their peers. </a:t>
            </a:r>
            <a:endParaRPr sz="1000">
              <a:solidFill>
                <a:srgbClr val="2E2F32"/>
              </a:solidFill>
              <a:highlight>
                <a:srgbClr val="FFFFFF"/>
              </a:highlight>
              <a:latin typeface="Open Sans Light"/>
              <a:ea typeface="Open Sans Light"/>
              <a:cs typeface="Open Sans Light"/>
              <a:sym typeface="Open Sans Light"/>
            </a:endParaRPr>
          </a:p>
          <a:p>
            <a:pPr marL="457200" lvl="0" indent="-292100" algn="l" rtl="0">
              <a:lnSpc>
                <a:spcPct val="100000"/>
              </a:lnSpc>
              <a:spcBef>
                <a:spcPts val="0"/>
              </a:spcBef>
              <a:spcAft>
                <a:spcPts val="0"/>
              </a:spcAft>
              <a:buSzPts val="1000"/>
              <a:buFont typeface="Open Sans Light"/>
              <a:buChar char="●"/>
            </a:pPr>
            <a:r>
              <a:rPr lang="en" sz="1000">
                <a:solidFill>
                  <a:srgbClr val="2E2F32"/>
                </a:solidFill>
                <a:highlight>
                  <a:srgbClr val="FFFFFF"/>
                </a:highlight>
                <a:latin typeface="Open Sans Light"/>
                <a:ea typeface="Open Sans Light"/>
                <a:cs typeface="Open Sans Light"/>
                <a:sym typeface="Open Sans Light"/>
              </a:rPr>
              <a:t>PSN group discussions offer an opportunity for students to connect with other PhD students. We envision that our peers will gain comfort and support from others who may be experiencing similar stressors. </a:t>
            </a:r>
            <a:endParaRPr sz="1000">
              <a:solidFill>
                <a:srgbClr val="2E2F32"/>
              </a:solidFill>
              <a:highlight>
                <a:srgbClr val="FFFFFF"/>
              </a:highlight>
              <a:latin typeface="Open Sans Light"/>
              <a:ea typeface="Open Sans Light"/>
              <a:cs typeface="Open Sans Light"/>
              <a:sym typeface="Open Sans Light"/>
            </a:endParaRPr>
          </a:p>
          <a:p>
            <a:pPr marL="457200" lvl="0" indent="-292100" algn="l" rtl="0">
              <a:lnSpc>
                <a:spcPct val="100000"/>
              </a:lnSpc>
              <a:spcBef>
                <a:spcPts val="0"/>
              </a:spcBef>
              <a:spcAft>
                <a:spcPts val="0"/>
              </a:spcAft>
              <a:buSzPts val="1000"/>
              <a:buFont typeface="Open Sans Light"/>
              <a:buChar char="●"/>
            </a:pPr>
            <a:r>
              <a:rPr lang="en" sz="1000">
                <a:solidFill>
                  <a:srgbClr val="2E2F32"/>
                </a:solidFill>
                <a:highlight>
                  <a:srgbClr val="FFFFFF"/>
                </a:highlight>
                <a:latin typeface="Open Sans Light"/>
                <a:ea typeface="Open Sans Light"/>
                <a:cs typeface="Open Sans Light"/>
                <a:sym typeface="Open Sans Light"/>
              </a:rPr>
              <a:t>Group discussions will be themed, for example, “Mindfulness during research resumption,” and will include lessons and exercises curated by PSN volunteers in consultation with CAPS and BGS administration.</a:t>
            </a:r>
            <a:endParaRPr sz="1000">
              <a:latin typeface="Open Sans Light"/>
              <a:ea typeface="Open Sans Light"/>
              <a:cs typeface="Open Sans Light"/>
              <a:sym typeface="Open Sans Light"/>
            </a:endParaRPr>
          </a:p>
          <a:p>
            <a:pPr marL="0" lvl="0" indent="0" algn="l" rtl="0">
              <a:lnSpc>
                <a:spcPct val="100000"/>
              </a:lnSpc>
              <a:spcBef>
                <a:spcPts val="0"/>
              </a:spcBef>
              <a:spcAft>
                <a:spcPts val="0"/>
              </a:spcAft>
              <a:buNone/>
            </a:pPr>
            <a:endParaRPr sz="1200">
              <a:latin typeface="Open Sans Light"/>
              <a:ea typeface="Open Sans Light"/>
              <a:cs typeface="Open Sans Light"/>
              <a:sym typeface="Open Sans Light"/>
            </a:endParaRPr>
          </a:p>
          <a:p>
            <a:pPr marL="0" lvl="0" indent="0" algn="l" rtl="0">
              <a:lnSpc>
                <a:spcPct val="100000"/>
              </a:lnSpc>
              <a:spcBef>
                <a:spcPts val="0"/>
              </a:spcBef>
              <a:spcAft>
                <a:spcPts val="0"/>
              </a:spcAft>
              <a:buNone/>
            </a:pPr>
            <a:r>
              <a:rPr lang="en" sz="1200">
                <a:latin typeface="Open Sans Light"/>
                <a:ea typeface="Open Sans Light"/>
                <a:cs typeface="Open Sans Light"/>
                <a:sym typeface="Open Sans Light"/>
              </a:rPr>
              <a:t>Remind them to submit headshots and profiles to include on our website</a:t>
            </a:r>
            <a:endParaRPr sz="1200">
              <a:latin typeface="Open Sans Light"/>
              <a:ea typeface="Open Sans Light"/>
              <a:cs typeface="Open Sans Light"/>
              <a:sym typeface="Open Sans Light"/>
            </a:endParaRPr>
          </a:p>
          <a:p>
            <a:pPr marL="0" lvl="0" indent="0" algn="l" rtl="0">
              <a:lnSpc>
                <a:spcPct val="100000"/>
              </a:lnSpc>
              <a:spcBef>
                <a:spcPts val="0"/>
              </a:spcBef>
              <a:spcAft>
                <a:spcPts val="0"/>
              </a:spcAft>
              <a:buNone/>
            </a:pPr>
            <a:r>
              <a:rPr lang="en" sz="1200" b="1">
                <a:latin typeface="Open Sans"/>
                <a:ea typeface="Open Sans"/>
                <a:cs typeface="Open Sans"/>
                <a:sym typeface="Open Sans"/>
              </a:rPr>
              <a:t>Reinforce that this is a developing organization and we welcome and encourage all input and suggestions </a:t>
            </a:r>
            <a:endParaRPr sz="1200" b="1">
              <a:latin typeface="Open Sans"/>
              <a:ea typeface="Open Sans"/>
              <a:cs typeface="Open Sans"/>
              <a:sym typeface="Open Sans"/>
            </a:endParaRPr>
          </a:p>
          <a:p>
            <a:pPr marL="0" lvl="0" indent="0" algn="l" rtl="0">
              <a:lnSpc>
                <a:spcPct val="100000"/>
              </a:lnSpc>
              <a:spcBef>
                <a:spcPts val="0"/>
              </a:spcBef>
              <a:spcAft>
                <a:spcPts val="0"/>
              </a:spcAft>
              <a:buNone/>
            </a:pPr>
            <a:r>
              <a:rPr lang="en" sz="1200" b="1">
                <a:latin typeface="Open Sans"/>
                <a:ea typeface="Open Sans"/>
                <a:cs typeface="Open Sans"/>
                <a:sym typeface="Open Sans"/>
              </a:rPr>
              <a:t>We want volunteers to feel heard</a:t>
            </a:r>
            <a:endParaRPr sz="1200" b="1">
              <a:latin typeface="Open Sans"/>
              <a:ea typeface="Open Sans"/>
              <a:cs typeface="Open Sans"/>
              <a:sym typeface="Open San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02B4B-9A19-434A-9C77-BE3E1D6184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015EF8-E1A9-420F-9FCE-C3B5B303B2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44C752-D23E-4408-A5C6-C44D515B3AD9}"/>
              </a:ext>
            </a:extLst>
          </p:cNvPr>
          <p:cNvSpPr>
            <a:spLocks noGrp="1"/>
          </p:cNvSpPr>
          <p:nvPr>
            <p:ph type="dt" sz="half" idx="10"/>
          </p:nvPr>
        </p:nvSpPr>
        <p:spPr/>
        <p:txBody>
          <a:bodyPr/>
          <a:lstStyle/>
          <a:p>
            <a:fld id="{152D2490-4146-4BF7-BBEB-F6582AFA537A}" type="datetimeFigureOut">
              <a:rPr lang="en-US" smtClean="0"/>
              <a:t>8/19/2020</a:t>
            </a:fld>
            <a:endParaRPr lang="en-US"/>
          </a:p>
        </p:txBody>
      </p:sp>
      <p:sp>
        <p:nvSpPr>
          <p:cNvPr id="5" name="Footer Placeholder 4">
            <a:extLst>
              <a:ext uri="{FF2B5EF4-FFF2-40B4-BE49-F238E27FC236}">
                <a16:creationId xmlns:a16="http://schemas.microsoft.com/office/drawing/2014/main" id="{6BEFD2A8-3E34-49F6-87AB-A5437DFBFA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5A7FE-7177-4B57-878C-1E37DCFDC526}"/>
              </a:ext>
            </a:extLst>
          </p:cNvPr>
          <p:cNvSpPr>
            <a:spLocks noGrp="1"/>
          </p:cNvSpPr>
          <p:nvPr>
            <p:ph type="sldNum" sz="quarter" idx="12"/>
          </p:nvPr>
        </p:nvSpPr>
        <p:spPr/>
        <p:txBody>
          <a:bodyPr/>
          <a:lstStyle/>
          <a:p>
            <a:fld id="{D7F375CE-E69B-4785-86B9-91501E96736A}" type="slidenum">
              <a:rPr lang="en-US" smtClean="0"/>
              <a:t>‹#›</a:t>
            </a:fld>
            <a:endParaRPr lang="en-US"/>
          </a:p>
        </p:txBody>
      </p:sp>
    </p:spTree>
    <p:extLst>
      <p:ext uri="{BB962C8B-B14F-4D97-AF65-F5344CB8AC3E}">
        <p14:creationId xmlns:p14="http://schemas.microsoft.com/office/powerpoint/2010/main" val="231186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408A6-8749-4E9D-ABD4-A6BCF9EE59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B8C2C4-7A9C-43F6-937D-5F6EE41397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F34A20-5F9D-4EE5-9251-AAF06248676C}"/>
              </a:ext>
            </a:extLst>
          </p:cNvPr>
          <p:cNvSpPr>
            <a:spLocks noGrp="1"/>
          </p:cNvSpPr>
          <p:nvPr>
            <p:ph type="dt" sz="half" idx="10"/>
          </p:nvPr>
        </p:nvSpPr>
        <p:spPr/>
        <p:txBody>
          <a:bodyPr/>
          <a:lstStyle/>
          <a:p>
            <a:fld id="{152D2490-4146-4BF7-BBEB-F6582AFA537A}" type="datetimeFigureOut">
              <a:rPr lang="en-US" smtClean="0"/>
              <a:t>8/19/2020</a:t>
            </a:fld>
            <a:endParaRPr lang="en-US"/>
          </a:p>
        </p:txBody>
      </p:sp>
      <p:sp>
        <p:nvSpPr>
          <p:cNvPr id="5" name="Footer Placeholder 4">
            <a:extLst>
              <a:ext uri="{FF2B5EF4-FFF2-40B4-BE49-F238E27FC236}">
                <a16:creationId xmlns:a16="http://schemas.microsoft.com/office/drawing/2014/main" id="{DEDDDEA2-2CD0-4269-AB31-6319A9D88F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FF7100-E806-403D-9BCB-10DD39AD9B57}"/>
              </a:ext>
            </a:extLst>
          </p:cNvPr>
          <p:cNvSpPr>
            <a:spLocks noGrp="1"/>
          </p:cNvSpPr>
          <p:nvPr>
            <p:ph type="sldNum" sz="quarter" idx="12"/>
          </p:nvPr>
        </p:nvSpPr>
        <p:spPr/>
        <p:txBody>
          <a:bodyPr/>
          <a:lstStyle/>
          <a:p>
            <a:fld id="{D7F375CE-E69B-4785-86B9-91501E96736A}" type="slidenum">
              <a:rPr lang="en-US" smtClean="0"/>
              <a:t>‹#›</a:t>
            </a:fld>
            <a:endParaRPr lang="en-US"/>
          </a:p>
        </p:txBody>
      </p:sp>
    </p:spTree>
    <p:extLst>
      <p:ext uri="{BB962C8B-B14F-4D97-AF65-F5344CB8AC3E}">
        <p14:creationId xmlns:p14="http://schemas.microsoft.com/office/powerpoint/2010/main" val="321834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5CDAAB-2F8B-4DF9-B5AA-B113F05365A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D7DAEF-8519-43A0-978F-6276BB8D9A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060B9-C504-4F32-AB26-DD1E7D797DF2}"/>
              </a:ext>
            </a:extLst>
          </p:cNvPr>
          <p:cNvSpPr>
            <a:spLocks noGrp="1"/>
          </p:cNvSpPr>
          <p:nvPr>
            <p:ph type="dt" sz="half" idx="10"/>
          </p:nvPr>
        </p:nvSpPr>
        <p:spPr/>
        <p:txBody>
          <a:bodyPr/>
          <a:lstStyle/>
          <a:p>
            <a:fld id="{152D2490-4146-4BF7-BBEB-F6582AFA537A}" type="datetimeFigureOut">
              <a:rPr lang="en-US" smtClean="0"/>
              <a:t>8/19/2020</a:t>
            </a:fld>
            <a:endParaRPr lang="en-US"/>
          </a:p>
        </p:txBody>
      </p:sp>
      <p:sp>
        <p:nvSpPr>
          <p:cNvPr id="5" name="Footer Placeholder 4">
            <a:extLst>
              <a:ext uri="{FF2B5EF4-FFF2-40B4-BE49-F238E27FC236}">
                <a16:creationId xmlns:a16="http://schemas.microsoft.com/office/drawing/2014/main" id="{67E8E23D-4BC0-4CF5-A0D3-780898EB50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D39DAD-5B80-4738-BF10-8CED151AE904}"/>
              </a:ext>
            </a:extLst>
          </p:cNvPr>
          <p:cNvSpPr>
            <a:spLocks noGrp="1"/>
          </p:cNvSpPr>
          <p:nvPr>
            <p:ph type="sldNum" sz="quarter" idx="12"/>
          </p:nvPr>
        </p:nvSpPr>
        <p:spPr/>
        <p:txBody>
          <a:bodyPr/>
          <a:lstStyle/>
          <a:p>
            <a:fld id="{D7F375CE-E69B-4785-86B9-91501E96736A}" type="slidenum">
              <a:rPr lang="en-US" smtClean="0"/>
              <a:t>‹#›</a:t>
            </a:fld>
            <a:endParaRPr lang="en-US"/>
          </a:p>
        </p:txBody>
      </p:sp>
    </p:spTree>
    <p:extLst>
      <p:ext uri="{BB962C8B-B14F-4D97-AF65-F5344CB8AC3E}">
        <p14:creationId xmlns:p14="http://schemas.microsoft.com/office/powerpoint/2010/main" val="3206335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398893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9A60D-61B6-4643-BD81-806AB8B3E8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E3FF00-73F7-4610-84ED-24D940B6F3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2FDD6C-ED53-4819-9252-7FD0909B0768}"/>
              </a:ext>
            </a:extLst>
          </p:cNvPr>
          <p:cNvSpPr>
            <a:spLocks noGrp="1"/>
          </p:cNvSpPr>
          <p:nvPr>
            <p:ph type="dt" sz="half" idx="10"/>
          </p:nvPr>
        </p:nvSpPr>
        <p:spPr/>
        <p:txBody>
          <a:bodyPr/>
          <a:lstStyle/>
          <a:p>
            <a:fld id="{152D2490-4146-4BF7-BBEB-F6582AFA537A}" type="datetimeFigureOut">
              <a:rPr lang="en-US" smtClean="0"/>
              <a:t>8/19/2020</a:t>
            </a:fld>
            <a:endParaRPr lang="en-US"/>
          </a:p>
        </p:txBody>
      </p:sp>
      <p:sp>
        <p:nvSpPr>
          <p:cNvPr id="5" name="Footer Placeholder 4">
            <a:extLst>
              <a:ext uri="{FF2B5EF4-FFF2-40B4-BE49-F238E27FC236}">
                <a16:creationId xmlns:a16="http://schemas.microsoft.com/office/drawing/2014/main" id="{E1D05AF9-C0C7-4903-B3F2-811B11DD9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887A00-7C8A-4EAD-9DC9-0CF77A98A4EE}"/>
              </a:ext>
            </a:extLst>
          </p:cNvPr>
          <p:cNvSpPr>
            <a:spLocks noGrp="1"/>
          </p:cNvSpPr>
          <p:nvPr>
            <p:ph type="sldNum" sz="quarter" idx="12"/>
          </p:nvPr>
        </p:nvSpPr>
        <p:spPr/>
        <p:txBody>
          <a:bodyPr/>
          <a:lstStyle/>
          <a:p>
            <a:fld id="{D7F375CE-E69B-4785-86B9-91501E96736A}" type="slidenum">
              <a:rPr lang="en-US" smtClean="0"/>
              <a:t>‹#›</a:t>
            </a:fld>
            <a:endParaRPr lang="en-US"/>
          </a:p>
        </p:txBody>
      </p:sp>
    </p:spTree>
    <p:extLst>
      <p:ext uri="{BB962C8B-B14F-4D97-AF65-F5344CB8AC3E}">
        <p14:creationId xmlns:p14="http://schemas.microsoft.com/office/powerpoint/2010/main" val="2777724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C727-2B85-48D9-BF6C-AB905525B6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D42280-5932-4F60-A7EB-F9429057E8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427575-357F-48A0-972A-BCC095FECC8E}"/>
              </a:ext>
            </a:extLst>
          </p:cNvPr>
          <p:cNvSpPr>
            <a:spLocks noGrp="1"/>
          </p:cNvSpPr>
          <p:nvPr>
            <p:ph type="dt" sz="half" idx="10"/>
          </p:nvPr>
        </p:nvSpPr>
        <p:spPr/>
        <p:txBody>
          <a:bodyPr/>
          <a:lstStyle/>
          <a:p>
            <a:fld id="{152D2490-4146-4BF7-BBEB-F6582AFA537A}" type="datetimeFigureOut">
              <a:rPr lang="en-US" smtClean="0"/>
              <a:t>8/19/2020</a:t>
            </a:fld>
            <a:endParaRPr lang="en-US"/>
          </a:p>
        </p:txBody>
      </p:sp>
      <p:sp>
        <p:nvSpPr>
          <p:cNvPr id="5" name="Footer Placeholder 4">
            <a:extLst>
              <a:ext uri="{FF2B5EF4-FFF2-40B4-BE49-F238E27FC236}">
                <a16:creationId xmlns:a16="http://schemas.microsoft.com/office/drawing/2014/main" id="{A585FFC2-392D-4EAF-B3FC-36DC283ED4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D133D0-F825-4470-9A40-035DFD93E325}"/>
              </a:ext>
            </a:extLst>
          </p:cNvPr>
          <p:cNvSpPr>
            <a:spLocks noGrp="1"/>
          </p:cNvSpPr>
          <p:nvPr>
            <p:ph type="sldNum" sz="quarter" idx="12"/>
          </p:nvPr>
        </p:nvSpPr>
        <p:spPr/>
        <p:txBody>
          <a:bodyPr/>
          <a:lstStyle/>
          <a:p>
            <a:fld id="{D7F375CE-E69B-4785-86B9-91501E96736A}" type="slidenum">
              <a:rPr lang="en-US" smtClean="0"/>
              <a:t>‹#›</a:t>
            </a:fld>
            <a:endParaRPr lang="en-US"/>
          </a:p>
        </p:txBody>
      </p:sp>
    </p:spTree>
    <p:extLst>
      <p:ext uri="{BB962C8B-B14F-4D97-AF65-F5344CB8AC3E}">
        <p14:creationId xmlns:p14="http://schemas.microsoft.com/office/powerpoint/2010/main" val="384291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0906A-1B16-47EF-AAA4-8346806A21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015F85-469D-48F1-B4E5-98ECC30A15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1AF3C5-CBCE-41C2-9164-1773A0505E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9C1648-04B3-4678-9F4D-1E5104398D4D}"/>
              </a:ext>
            </a:extLst>
          </p:cNvPr>
          <p:cNvSpPr>
            <a:spLocks noGrp="1"/>
          </p:cNvSpPr>
          <p:nvPr>
            <p:ph type="dt" sz="half" idx="10"/>
          </p:nvPr>
        </p:nvSpPr>
        <p:spPr/>
        <p:txBody>
          <a:bodyPr/>
          <a:lstStyle/>
          <a:p>
            <a:fld id="{152D2490-4146-4BF7-BBEB-F6582AFA537A}" type="datetimeFigureOut">
              <a:rPr lang="en-US" smtClean="0"/>
              <a:t>8/19/2020</a:t>
            </a:fld>
            <a:endParaRPr lang="en-US"/>
          </a:p>
        </p:txBody>
      </p:sp>
      <p:sp>
        <p:nvSpPr>
          <p:cNvPr id="6" name="Footer Placeholder 5">
            <a:extLst>
              <a:ext uri="{FF2B5EF4-FFF2-40B4-BE49-F238E27FC236}">
                <a16:creationId xmlns:a16="http://schemas.microsoft.com/office/drawing/2014/main" id="{AAD3B1FC-49CD-4FB3-B0E9-110EC078E8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6A2EC2-898E-41A3-9C1F-4529E0847741}"/>
              </a:ext>
            </a:extLst>
          </p:cNvPr>
          <p:cNvSpPr>
            <a:spLocks noGrp="1"/>
          </p:cNvSpPr>
          <p:nvPr>
            <p:ph type="sldNum" sz="quarter" idx="12"/>
          </p:nvPr>
        </p:nvSpPr>
        <p:spPr/>
        <p:txBody>
          <a:bodyPr/>
          <a:lstStyle/>
          <a:p>
            <a:fld id="{D7F375CE-E69B-4785-86B9-91501E96736A}" type="slidenum">
              <a:rPr lang="en-US" smtClean="0"/>
              <a:t>‹#›</a:t>
            </a:fld>
            <a:endParaRPr lang="en-US"/>
          </a:p>
        </p:txBody>
      </p:sp>
    </p:spTree>
    <p:extLst>
      <p:ext uri="{BB962C8B-B14F-4D97-AF65-F5344CB8AC3E}">
        <p14:creationId xmlns:p14="http://schemas.microsoft.com/office/powerpoint/2010/main" val="1159731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594F4-9A04-46DB-9713-FCADDADA50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CE5CF1-1B26-4ABB-9A60-F0E87118EF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FCD01A-D5E2-4F87-B363-5174C6581D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693C4D-E8E1-4109-BA3A-ACBFC308B4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6BD042-A95D-47BF-9147-B98464D118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AF2372-F680-4301-B6D0-D7217A6B74EB}"/>
              </a:ext>
            </a:extLst>
          </p:cNvPr>
          <p:cNvSpPr>
            <a:spLocks noGrp="1"/>
          </p:cNvSpPr>
          <p:nvPr>
            <p:ph type="dt" sz="half" idx="10"/>
          </p:nvPr>
        </p:nvSpPr>
        <p:spPr/>
        <p:txBody>
          <a:bodyPr/>
          <a:lstStyle/>
          <a:p>
            <a:fld id="{152D2490-4146-4BF7-BBEB-F6582AFA537A}" type="datetimeFigureOut">
              <a:rPr lang="en-US" smtClean="0"/>
              <a:t>8/19/2020</a:t>
            </a:fld>
            <a:endParaRPr lang="en-US"/>
          </a:p>
        </p:txBody>
      </p:sp>
      <p:sp>
        <p:nvSpPr>
          <p:cNvPr id="8" name="Footer Placeholder 7">
            <a:extLst>
              <a:ext uri="{FF2B5EF4-FFF2-40B4-BE49-F238E27FC236}">
                <a16:creationId xmlns:a16="http://schemas.microsoft.com/office/drawing/2014/main" id="{83629F3D-D992-422D-99D1-F01F8615F2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781E64-CAC9-49B3-9A9F-2A7AA4DA5E2B}"/>
              </a:ext>
            </a:extLst>
          </p:cNvPr>
          <p:cNvSpPr>
            <a:spLocks noGrp="1"/>
          </p:cNvSpPr>
          <p:nvPr>
            <p:ph type="sldNum" sz="quarter" idx="12"/>
          </p:nvPr>
        </p:nvSpPr>
        <p:spPr/>
        <p:txBody>
          <a:bodyPr/>
          <a:lstStyle/>
          <a:p>
            <a:fld id="{D7F375CE-E69B-4785-86B9-91501E96736A}" type="slidenum">
              <a:rPr lang="en-US" smtClean="0"/>
              <a:t>‹#›</a:t>
            </a:fld>
            <a:endParaRPr lang="en-US"/>
          </a:p>
        </p:txBody>
      </p:sp>
    </p:spTree>
    <p:extLst>
      <p:ext uri="{BB962C8B-B14F-4D97-AF65-F5344CB8AC3E}">
        <p14:creationId xmlns:p14="http://schemas.microsoft.com/office/powerpoint/2010/main" val="3954941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4A871-7E7D-4ABF-B08A-64A7F02BD6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4988B6-D7A4-4DCD-8318-3BB57890CBEB}"/>
              </a:ext>
            </a:extLst>
          </p:cNvPr>
          <p:cNvSpPr>
            <a:spLocks noGrp="1"/>
          </p:cNvSpPr>
          <p:nvPr>
            <p:ph type="dt" sz="half" idx="10"/>
          </p:nvPr>
        </p:nvSpPr>
        <p:spPr/>
        <p:txBody>
          <a:bodyPr/>
          <a:lstStyle/>
          <a:p>
            <a:fld id="{152D2490-4146-4BF7-BBEB-F6582AFA537A}" type="datetimeFigureOut">
              <a:rPr lang="en-US" smtClean="0"/>
              <a:t>8/19/2020</a:t>
            </a:fld>
            <a:endParaRPr lang="en-US"/>
          </a:p>
        </p:txBody>
      </p:sp>
      <p:sp>
        <p:nvSpPr>
          <p:cNvPr id="4" name="Footer Placeholder 3">
            <a:extLst>
              <a:ext uri="{FF2B5EF4-FFF2-40B4-BE49-F238E27FC236}">
                <a16:creationId xmlns:a16="http://schemas.microsoft.com/office/drawing/2014/main" id="{8B0DB20C-9E80-4006-9B85-D765542B95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4EFDA6-3129-4771-A2CA-BD9F24414EA2}"/>
              </a:ext>
            </a:extLst>
          </p:cNvPr>
          <p:cNvSpPr>
            <a:spLocks noGrp="1"/>
          </p:cNvSpPr>
          <p:nvPr>
            <p:ph type="sldNum" sz="quarter" idx="12"/>
          </p:nvPr>
        </p:nvSpPr>
        <p:spPr/>
        <p:txBody>
          <a:bodyPr/>
          <a:lstStyle/>
          <a:p>
            <a:fld id="{D7F375CE-E69B-4785-86B9-91501E96736A}" type="slidenum">
              <a:rPr lang="en-US" smtClean="0"/>
              <a:t>‹#›</a:t>
            </a:fld>
            <a:endParaRPr lang="en-US"/>
          </a:p>
        </p:txBody>
      </p:sp>
    </p:spTree>
    <p:extLst>
      <p:ext uri="{BB962C8B-B14F-4D97-AF65-F5344CB8AC3E}">
        <p14:creationId xmlns:p14="http://schemas.microsoft.com/office/powerpoint/2010/main" val="1023336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62BA59-C744-4A7D-92C1-00ED0FEF7421}"/>
              </a:ext>
            </a:extLst>
          </p:cNvPr>
          <p:cNvSpPr>
            <a:spLocks noGrp="1"/>
          </p:cNvSpPr>
          <p:nvPr>
            <p:ph type="dt" sz="half" idx="10"/>
          </p:nvPr>
        </p:nvSpPr>
        <p:spPr/>
        <p:txBody>
          <a:bodyPr/>
          <a:lstStyle/>
          <a:p>
            <a:fld id="{152D2490-4146-4BF7-BBEB-F6582AFA537A}" type="datetimeFigureOut">
              <a:rPr lang="en-US" smtClean="0"/>
              <a:t>8/19/2020</a:t>
            </a:fld>
            <a:endParaRPr lang="en-US"/>
          </a:p>
        </p:txBody>
      </p:sp>
      <p:sp>
        <p:nvSpPr>
          <p:cNvPr id="3" name="Footer Placeholder 2">
            <a:extLst>
              <a:ext uri="{FF2B5EF4-FFF2-40B4-BE49-F238E27FC236}">
                <a16:creationId xmlns:a16="http://schemas.microsoft.com/office/drawing/2014/main" id="{6B8A361B-5272-466C-B9BE-10D74A75C8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7B9209-44DA-43EC-AC88-D22144BBAAFF}"/>
              </a:ext>
            </a:extLst>
          </p:cNvPr>
          <p:cNvSpPr>
            <a:spLocks noGrp="1"/>
          </p:cNvSpPr>
          <p:nvPr>
            <p:ph type="sldNum" sz="quarter" idx="12"/>
          </p:nvPr>
        </p:nvSpPr>
        <p:spPr/>
        <p:txBody>
          <a:bodyPr/>
          <a:lstStyle/>
          <a:p>
            <a:fld id="{D7F375CE-E69B-4785-86B9-91501E96736A}" type="slidenum">
              <a:rPr lang="en-US" smtClean="0"/>
              <a:t>‹#›</a:t>
            </a:fld>
            <a:endParaRPr lang="en-US"/>
          </a:p>
        </p:txBody>
      </p:sp>
    </p:spTree>
    <p:extLst>
      <p:ext uri="{BB962C8B-B14F-4D97-AF65-F5344CB8AC3E}">
        <p14:creationId xmlns:p14="http://schemas.microsoft.com/office/powerpoint/2010/main" val="1547638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6DB46-1370-4EF0-BC2C-18A29C4C8D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CB3510F-D95D-40FC-9CD7-63E6A9173F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19B8DD-A92F-47C4-A3DB-3AA8CA0D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4A5D26-C244-4DDE-A34A-81BF0BC94E31}"/>
              </a:ext>
            </a:extLst>
          </p:cNvPr>
          <p:cNvSpPr>
            <a:spLocks noGrp="1"/>
          </p:cNvSpPr>
          <p:nvPr>
            <p:ph type="dt" sz="half" idx="10"/>
          </p:nvPr>
        </p:nvSpPr>
        <p:spPr/>
        <p:txBody>
          <a:bodyPr/>
          <a:lstStyle/>
          <a:p>
            <a:fld id="{152D2490-4146-4BF7-BBEB-F6582AFA537A}" type="datetimeFigureOut">
              <a:rPr lang="en-US" smtClean="0"/>
              <a:t>8/19/2020</a:t>
            </a:fld>
            <a:endParaRPr lang="en-US"/>
          </a:p>
        </p:txBody>
      </p:sp>
      <p:sp>
        <p:nvSpPr>
          <p:cNvPr id="6" name="Footer Placeholder 5">
            <a:extLst>
              <a:ext uri="{FF2B5EF4-FFF2-40B4-BE49-F238E27FC236}">
                <a16:creationId xmlns:a16="http://schemas.microsoft.com/office/drawing/2014/main" id="{A4692034-38C8-4D64-BC47-9A7772BF79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9017FD-BFD2-47DF-BB9F-44761FBA551E}"/>
              </a:ext>
            </a:extLst>
          </p:cNvPr>
          <p:cNvSpPr>
            <a:spLocks noGrp="1"/>
          </p:cNvSpPr>
          <p:nvPr>
            <p:ph type="sldNum" sz="quarter" idx="12"/>
          </p:nvPr>
        </p:nvSpPr>
        <p:spPr/>
        <p:txBody>
          <a:bodyPr/>
          <a:lstStyle/>
          <a:p>
            <a:fld id="{D7F375CE-E69B-4785-86B9-91501E96736A}" type="slidenum">
              <a:rPr lang="en-US" smtClean="0"/>
              <a:t>‹#›</a:t>
            </a:fld>
            <a:endParaRPr lang="en-US"/>
          </a:p>
        </p:txBody>
      </p:sp>
    </p:spTree>
    <p:extLst>
      <p:ext uri="{BB962C8B-B14F-4D97-AF65-F5344CB8AC3E}">
        <p14:creationId xmlns:p14="http://schemas.microsoft.com/office/powerpoint/2010/main" val="1690020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A3089-BEC9-487A-934E-EDB3FCC580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FFF2CC-841A-452E-9D58-3C098EB7B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D159FE-FA07-477C-9FAB-9E337B72E3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95F4BD-B0AF-4C51-AB1A-FC4116087737}"/>
              </a:ext>
            </a:extLst>
          </p:cNvPr>
          <p:cNvSpPr>
            <a:spLocks noGrp="1"/>
          </p:cNvSpPr>
          <p:nvPr>
            <p:ph type="dt" sz="half" idx="10"/>
          </p:nvPr>
        </p:nvSpPr>
        <p:spPr/>
        <p:txBody>
          <a:bodyPr/>
          <a:lstStyle/>
          <a:p>
            <a:fld id="{152D2490-4146-4BF7-BBEB-F6582AFA537A}" type="datetimeFigureOut">
              <a:rPr lang="en-US" smtClean="0"/>
              <a:t>8/19/2020</a:t>
            </a:fld>
            <a:endParaRPr lang="en-US"/>
          </a:p>
        </p:txBody>
      </p:sp>
      <p:sp>
        <p:nvSpPr>
          <p:cNvPr id="6" name="Footer Placeholder 5">
            <a:extLst>
              <a:ext uri="{FF2B5EF4-FFF2-40B4-BE49-F238E27FC236}">
                <a16:creationId xmlns:a16="http://schemas.microsoft.com/office/drawing/2014/main" id="{E0C146CB-0658-46DC-9466-4152869FDD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9D4210-37CF-4DBB-BB2F-2D324B49E642}"/>
              </a:ext>
            </a:extLst>
          </p:cNvPr>
          <p:cNvSpPr>
            <a:spLocks noGrp="1"/>
          </p:cNvSpPr>
          <p:nvPr>
            <p:ph type="sldNum" sz="quarter" idx="12"/>
          </p:nvPr>
        </p:nvSpPr>
        <p:spPr/>
        <p:txBody>
          <a:bodyPr/>
          <a:lstStyle/>
          <a:p>
            <a:fld id="{D7F375CE-E69B-4785-86B9-91501E96736A}" type="slidenum">
              <a:rPr lang="en-US" smtClean="0"/>
              <a:t>‹#›</a:t>
            </a:fld>
            <a:endParaRPr lang="en-US"/>
          </a:p>
        </p:txBody>
      </p:sp>
    </p:spTree>
    <p:extLst>
      <p:ext uri="{BB962C8B-B14F-4D97-AF65-F5344CB8AC3E}">
        <p14:creationId xmlns:p14="http://schemas.microsoft.com/office/powerpoint/2010/main" val="1795552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5D7575-1618-4FA2-9BA3-45828F37D2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C2552B8-5EEA-497D-AA9A-58091C98AE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BFC83C-61E5-4BCF-8080-88BCA654E6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2D2490-4146-4BF7-BBEB-F6582AFA537A}" type="datetimeFigureOut">
              <a:rPr lang="en-US" smtClean="0"/>
              <a:t>8/19/2020</a:t>
            </a:fld>
            <a:endParaRPr lang="en-US"/>
          </a:p>
        </p:txBody>
      </p:sp>
      <p:sp>
        <p:nvSpPr>
          <p:cNvPr id="5" name="Footer Placeholder 4">
            <a:extLst>
              <a:ext uri="{FF2B5EF4-FFF2-40B4-BE49-F238E27FC236}">
                <a16:creationId xmlns:a16="http://schemas.microsoft.com/office/drawing/2014/main" id="{96FC6595-3C17-4033-89D6-E5D9FB6822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FB3A80-489B-4B36-908C-9F4BD7AA21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F375CE-E69B-4785-86B9-91501E96736A}" type="slidenum">
              <a:rPr lang="en-US" smtClean="0"/>
              <a:t>‹#›</a:t>
            </a:fld>
            <a:endParaRPr lang="en-US"/>
          </a:p>
        </p:txBody>
      </p:sp>
    </p:spTree>
    <p:extLst>
      <p:ext uri="{BB962C8B-B14F-4D97-AF65-F5344CB8AC3E}">
        <p14:creationId xmlns:p14="http://schemas.microsoft.com/office/powerpoint/2010/main" val="757548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s://www.med.upenn.edu/bgs/ps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2" name="Google Shape;62;p14"/>
          <p:cNvSpPr txBox="1">
            <a:spLocks noGrp="1"/>
          </p:cNvSpPr>
          <p:nvPr>
            <p:ph type="title"/>
          </p:nvPr>
        </p:nvSpPr>
        <p:spPr>
          <a:xfrm>
            <a:off x="415600" y="1183880"/>
            <a:ext cx="11360800" cy="1522000"/>
          </a:xfrm>
          <a:prstGeom prst="rect">
            <a:avLst/>
          </a:prstGeom>
          <a:gradFill>
            <a:gsLst>
              <a:gs pos="0">
                <a:srgbClr val="CFE2F3"/>
              </a:gs>
              <a:gs pos="100000">
                <a:srgbClr val="FFFFFF"/>
              </a:gs>
            </a:gsLst>
            <a:lin ang="5400012" scaled="0"/>
          </a:gradFill>
          <a:effectLst>
            <a:outerShdw blurRad="57150" dist="19050" dir="5400000" algn="bl" rotWithShape="0">
              <a:srgbClr val="CCCCCC">
                <a:alpha val="50000"/>
              </a:srgbClr>
            </a:outerShdw>
          </a:effectLst>
        </p:spPr>
        <p:txBody>
          <a:bodyPr spcFirstLastPara="1" vert="horz" wrap="square" lIns="121900" tIns="121900" rIns="121900" bIns="121900" rtlCol="0" anchor="t" anchorCtr="0">
            <a:noAutofit/>
          </a:bodyPr>
          <a:lstStyle/>
          <a:p>
            <a:pPr algn="ctr">
              <a:buClr>
                <a:schemeClr val="dk1"/>
              </a:buClr>
              <a:buSzPts val="1100"/>
            </a:pPr>
            <a:r>
              <a:rPr lang="en" sz="2533" b="1" dirty="0">
                <a:solidFill>
                  <a:schemeClr val="dk2"/>
                </a:solidFill>
                <a:latin typeface="Arial" panose="020B0604020202020204" pitchFamily="34" charset="0"/>
                <a:ea typeface="Open Sans"/>
                <a:cs typeface="Arial" panose="020B0604020202020204" pitchFamily="34" charset="0"/>
                <a:sym typeface="Open Sans"/>
              </a:rPr>
              <a:t>Mission Statement</a:t>
            </a:r>
            <a:endParaRPr sz="2533" b="1" dirty="0">
              <a:solidFill>
                <a:schemeClr val="dk2"/>
              </a:solidFill>
              <a:latin typeface="Arial" panose="020B0604020202020204" pitchFamily="34" charset="0"/>
              <a:ea typeface="Open Sans"/>
              <a:cs typeface="Arial" panose="020B0604020202020204" pitchFamily="34" charset="0"/>
              <a:sym typeface="Open Sans"/>
            </a:endParaRPr>
          </a:p>
          <a:p>
            <a:pPr algn="ctr">
              <a:buClr>
                <a:schemeClr val="dk1"/>
              </a:buClr>
              <a:buSzPts val="1100"/>
            </a:pPr>
            <a:endParaRPr sz="667" b="1" dirty="0">
              <a:solidFill>
                <a:schemeClr val="dk2"/>
              </a:solidFill>
              <a:latin typeface="Arial" panose="020B0604020202020204" pitchFamily="34" charset="0"/>
              <a:ea typeface="Open Sans"/>
              <a:cs typeface="Arial" panose="020B0604020202020204" pitchFamily="34" charset="0"/>
              <a:sym typeface="Open Sans"/>
            </a:endParaRPr>
          </a:p>
          <a:p>
            <a:pPr algn="just">
              <a:buClr>
                <a:schemeClr val="dk1"/>
              </a:buClr>
              <a:buSzPts val="1100"/>
            </a:pPr>
            <a:r>
              <a:rPr lang="en" sz="1733" dirty="0">
                <a:solidFill>
                  <a:srgbClr val="2E2F32"/>
                </a:solidFill>
                <a:latin typeface="Arial" panose="020B0604020202020204" pitchFamily="34" charset="0"/>
                <a:ea typeface="Open Sans Light"/>
                <a:cs typeface="Arial" panose="020B0604020202020204" pitchFamily="34" charset="0"/>
                <a:sym typeface="Open Sans Light"/>
              </a:rPr>
              <a:t>It is the mission of the Peer Support Network to provide </a:t>
            </a:r>
            <a:r>
              <a:rPr lang="en" sz="1733" b="1" dirty="0">
                <a:solidFill>
                  <a:srgbClr val="2E2F32"/>
                </a:solidFill>
                <a:latin typeface="Arial" panose="020B0604020202020204" pitchFamily="34" charset="0"/>
                <a:ea typeface="Open Sans"/>
                <a:cs typeface="Arial" panose="020B0604020202020204" pitchFamily="34" charset="0"/>
                <a:sym typeface="Open Sans"/>
              </a:rPr>
              <a:t>individualized emotional and social support</a:t>
            </a:r>
            <a:r>
              <a:rPr lang="en" sz="1733" dirty="0">
                <a:solidFill>
                  <a:srgbClr val="2E2F32"/>
                </a:solidFill>
                <a:latin typeface="Arial" panose="020B0604020202020204" pitchFamily="34" charset="0"/>
                <a:ea typeface="Open Sans Light"/>
                <a:cs typeface="Arial" panose="020B0604020202020204" pitchFamily="34" charset="0"/>
                <a:sym typeface="Open Sans Light"/>
              </a:rPr>
              <a:t> to fellow peers within the Biomedical Graduate Studies program. In addition to serving our peers-in-need, we aim to establish a greater </a:t>
            </a:r>
            <a:r>
              <a:rPr lang="en" sz="1733" b="1" dirty="0">
                <a:solidFill>
                  <a:srgbClr val="2E2F32"/>
                </a:solidFill>
                <a:latin typeface="Arial" panose="020B0604020202020204" pitchFamily="34" charset="0"/>
                <a:ea typeface="Open Sans"/>
                <a:cs typeface="Arial" panose="020B0604020202020204" pitchFamily="34" charset="0"/>
                <a:sym typeface="Open Sans"/>
              </a:rPr>
              <a:t>sense of community &amp; connectedness</a:t>
            </a:r>
            <a:r>
              <a:rPr lang="en" sz="1733" dirty="0">
                <a:solidFill>
                  <a:srgbClr val="2E2F32"/>
                </a:solidFill>
                <a:latin typeface="Arial" panose="020B0604020202020204" pitchFamily="34" charset="0"/>
                <a:ea typeface="Open Sans Light"/>
                <a:cs typeface="Arial" panose="020B0604020202020204" pitchFamily="34" charset="0"/>
                <a:sym typeface="Open Sans Light"/>
              </a:rPr>
              <a:t> within the BGS program.</a:t>
            </a:r>
            <a:r>
              <a:rPr lang="en" sz="1733" dirty="0">
                <a:solidFill>
                  <a:schemeClr val="dk2"/>
                </a:solidFill>
                <a:latin typeface="Arial" panose="020B0604020202020204" pitchFamily="34" charset="0"/>
                <a:ea typeface="Open Sans Light"/>
                <a:cs typeface="Arial" panose="020B0604020202020204" pitchFamily="34" charset="0"/>
                <a:sym typeface="Open Sans Light"/>
              </a:rPr>
              <a:t> </a:t>
            </a:r>
            <a:endParaRPr dirty="0">
              <a:latin typeface="Arial" panose="020B0604020202020204" pitchFamily="34" charset="0"/>
              <a:ea typeface="Open Sans Light"/>
              <a:cs typeface="Arial" panose="020B0604020202020204" pitchFamily="34" charset="0"/>
              <a:sym typeface="Open Sans Light"/>
            </a:endParaRPr>
          </a:p>
        </p:txBody>
      </p:sp>
      <p:pic>
        <p:nvPicPr>
          <p:cNvPr id="63" name="Google Shape;63;p14"/>
          <p:cNvPicPr preferRelativeResize="0"/>
          <p:nvPr/>
        </p:nvPicPr>
        <p:blipFill>
          <a:blip r:embed="rId3">
            <a:alphaModFix/>
          </a:blip>
          <a:stretch>
            <a:fillRect/>
          </a:stretch>
        </p:blipFill>
        <p:spPr>
          <a:xfrm>
            <a:off x="8433165" y="3869740"/>
            <a:ext cx="3758835" cy="2988260"/>
          </a:xfrm>
          <a:prstGeom prst="rect">
            <a:avLst/>
          </a:prstGeom>
          <a:noFill/>
          <a:ln>
            <a:noFill/>
          </a:ln>
        </p:spPr>
      </p:pic>
      <p:sp>
        <p:nvSpPr>
          <p:cNvPr id="64" name="Google Shape;64;p14"/>
          <p:cNvSpPr txBox="1">
            <a:spLocks noGrp="1"/>
          </p:cNvSpPr>
          <p:nvPr>
            <p:ph type="title"/>
          </p:nvPr>
        </p:nvSpPr>
        <p:spPr>
          <a:xfrm>
            <a:off x="693896" y="377200"/>
            <a:ext cx="11360800" cy="763600"/>
          </a:xfrm>
          <a:prstGeom prst="rect">
            <a:avLst/>
          </a:prstGeom>
        </p:spPr>
        <p:txBody>
          <a:bodyPr spcFirstLastPara="1" vert="horz" wrap="square" lIns="121900" tIns="121900" rIns="121900" bIns="121900" rtlCol="0" anchor="t" anchorCtr="0">
            <a:noAutofit/>
          </a:bodyPr>
          <a:lstStyle/>
          <a:p>
            <a:pPr algn="ctr"/>
            <a:r>
              <a:rPr lang="en" dirty="0">
                <a:latin typeface="Arial" panose="020B0604020202020204" pitchFamily="34" charset="0"/>
                <a:ea typeface="Open Sans Light"/>
                <a:cs typeface="Arial" panose="020B0604020202020204" pitchFamily="34" charset="0"/>
                <a:sym typeface="Open Sans Light"/>
              </a:rPr>
              <a:t>Peer Support Network </a:t>
            </a:r>
            <a:endParaRPr dirty="0">
              <a:latin typeface="Arial" panose="020B0604020202020204" pitchFamily="34" charset="0"/>
              <a:ea typeface="Open Sans Light"/>
              <a:cs typeface="Arial" panose="020B0604020202020204" pitchFamily="34" charset="0"/>
              <a:sym typeface="Open Sans Light"/>
            </a:endParaRPr>
          </a:p>
        </p:txBody>
      </p:sp>
      <p:sp>
        <p:nvSpPr>
          <p:cNvPr id="65" name="Google Shape;65;p14"/>
          <p:cNvSpPr/>
          <p:nvPr/>
        </p:nvSpPr>
        <p:spPr>
          <a:xfrm>
            <a:off x="200" y="0"/>
            <a:ext cx="12192000" cy="404000"/>
          </a:xfrm>
          <a:prstGeom prst="rect">
            <a:avLst/>
          </a:prstGeom>
          <a:solidFill>
            <a:srgbClr val="CFE2F3"/>
          </a:solidFill>
          <a:ln>
            <a:noFill/>
          </a:ln>
        </p:spPr>
        <p:txBody>
          <a:bodyPr spcFirstLastPara="1" wrap="square" lIns="121900" tIns="121900" rIns="121900" bIns="121900" anchor="ctr" anchorCtr="0">
            <a:noAutofit/>
          </a:bodyPr>
          <a:lstStyle/>
          <a:p>
            <a:endParaRPr sz="2400"/>
          </a:p>
        </p:txBody>
      </p:sp>
      <p:sp>
        <p:nvSpPr>
          <p:cNvPr id="66" name="Google Shape;66;p14"/>
          <p:cNvSpPr txBox="1"/>
          <p:nvPr/>
        </p:nvSpPr>
        <p:spPr>
          <a:xfrm>
            <a:off x="-458104" y="4433891"/>
            <a:ext cx="6832400" cy="1197600"/>
          </a:xfrm>
          <a:prstGeom prst="rect">
            <a:avLst/>
          </a:prstGeom>
          <a:noFill/>
          <a:ln>
            <a:noFill/>
          </a:ln>
        </p:spPr>
        <p:txBody>
          <a:bodyPr spcFirstLastPara="1" wrap="square" lIns="121900" tIns="121900" rIns="121900" bIns="121900" anchor="t" anchorCtr="0">
            <a:noAutofit/>
          </a:bodyPr>
          <a:lstStyle/>
          <a:p>
            <a:pPr marL="160863" algn="ctr">
              <a:buClr>
                <a:schemeClr val="dk2"/>
              </a:buClr>
              <a:buSzPts val="1700"/>
            </a:pPr>
            <a:r>
              <a:rPr lang="en" sz="2267" dirty="0">
                <a:latin typeface="Arial" panose="020B0604020202020204" pitchFamily="34" charset="0"/>
                <a:ea typeface="Open Sans Light"/>
                <a:cs typeface="Arial" panose="020B0604020202020204" pitchFamily="34" charset="0"/>
                <a:sym typeface="Open Sans Light"/>
              </a:rPr>
              <a:t>Visit our new website for more information! </a:t>
            </a:r>
            <a:r>
              <a:rPr lang="en" sz="2267" u="sng" dirty="0">
                <a:solidFill>
                  <a:schemeClr val="accent5"/>
                </a:solidFill>
                <a:latin typeface="Arial" panose="020B0604020202020204" pitchFamily="34" charset="0"/>
                <a:ea typeface="Open Sans Light"/>
                <a:cs typeface="Arial" panose="020B0604020202020204" pitchFamily="34" charset="0"/>
                <a:sym typeface="Open Sans Light"/>
                <a:hlinkClick r:id="rId4"/>
              </a:rPr>
              <a:t>https://www.med.upenn.edu/bgs/psn.html</a:t>
            </a:r>
            <a:endParaRPr sz="24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4BA577DF-C0C8-4574-AC7F-04C99D891FD8}"/>
              </a:ext>
            </a:extLst>
          </p:cNvPr>
          <p:cNvSpPr txBox="1"/>
          <p:nvPr/>
        </p:nvSpPr>
        <p:spPr>
          <a:xfrm>
            <a:off x="198783" y="2875002"/>
            <a:ext cx="11360800" cy="1107996"/>
          </a:xfrm>
          <a:prstGeom prst="rect">
            <a:avLst/>
          </a:prstGeom>
          <a:noFill/>
        </p:spPr>
        <p:txBody>
          <a:bodyPr wrap="square" rtlCol="0">
            <a:spAutoFit/>
          </a:bodyPr>
          <a:lstStyle/>
          <a:p>
            <a:pPr algn="ctr"/>
            <a:r>
              <a:rPr lang="en-US" sz="2200" dirty="0">
                <a:latin typeface="Arial" panose="020B0604020202020204" pitchFamily="34" charset="0"/>
                <a:cs typeface="Arial" panose="020B0604020202020204" pitchFamily="34" charset="0"/>
              </a:rPr>
              <a:t>Join us for our “New Graduate Student Wellness Workshop” on </a:t>
            </a:r>
            <a:r>
              <a:rPr lang="en-US" sz="2200" b="1" dirty="0">
                <a:latin typeface="Arial" panose="020B0604020202020204" pitchFamily="34" charset="0"/>
                <a:cs typeface="Arial" panose="020B0604020202020204" pitchFamily="34" charset="0"/>
              </a:rPr>
              <a:t>Thursday August 20</a:t>
            </a:r>
            <a:r>
              <a:rPr lang="en-US" sz="2200" b="1" baseline="30000" dirty="0">
                <a:latin typeface="Arial" panose="020B0604020202020204" pitchFamily="34" charset="0"/>
                <a:cs typeface="Arial" panose="020B0604020202020204" pitchFamily="34" charset="0"/>
              </a:rPr>
              <a:t>th</a:t>
            </a:r>
            <a:r>
              <a:rPr lang="en-US" sz="2200" b="1" dirty="0">
                <a:latin typeface="Arial" panose="020B0604020202020204" pitchFamily="34" charset="0"/>
                <a:cs typeface="Arial" panose="020B0604020202020204" pitchFamily="34" charset="0"/>
              </a:rPr>
              <a:t> at 2pm and our “Social Hour” at 5pm! </a:t>
            </a:r>
          </a:p>
          <a:p>
            <a:pPr algn="ct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283</Words>
  <Application>Microsoft Office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Open Sans</vt:lpstr>
      <vt:lpstr>Open Sans Light</vt:lpstr>
      <vt:lpstr>Office Theme</vt:lpstr>
      <vt:lpstr>Mission Statement  It is the mission of the Peer Support Network to provide individualized emotional and social support to fellow peers within the Biomedical Graduate Studies program. In addition to serving our peers-in-need, we aim to establish a greater sense of community &amp; connectedness within the BGS program.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 Statement  It is the mission of the Peer Support Network to provide individualized emotional and social support to fellow peers within the Biomedical Graduate Studies program. In addition to serving our peers-in-need, we aim to establish a greater sense of community &amp; connectedness within the BGS program.</dc:title>
  <dc:creator>Lindsay Roth</dc:creator>
  <cp:lastModifiedBy>Rebecca Lopez</cp:lastModifiedBy>
  <cp:revision>3</cp:revision>
  <dcterms:created xsi:type="dcterms:W3CDTF">2020-08-17T12:20:07Z</dcterms:created>
  <dcterms:modified xsi:type="dcterms:W3CDTF">2020-08-19T20:49:17Z</dcterms:modified>
</cp:coreProperties>
</file>